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78" r:id="rId5"/>
    <p:sldId id="276" r:id="rId6"/>
  </p:sldIdLst>
  <p:sldSz cx="6858000" cy="9906000" type="A4"/>
  <p:notesSz cx="6888163" cy="10020300"/>
  <p:defaultTextStyle>
    <a:defPPr rtl="0">
      <a:defRPr lang="th-TH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160" userDrawn="1">
          <p15:clr>
            <a:srgbClr val="A4A3A4"/>
          </p15:clr>
        </p15:guide>
        <p15:guide id="10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4BE"/>
    <a:srgbClr val="FFFFCC"/>
    <a:srgbClr val="FF99FF"/>
    <a:srgbClr val="FDD4D3"/>
    <a:srgbClr val="F98A87"/>
    <a:srgbClr val="75EB4B"/>
    <a:srgbClr val="F2F49A"/>
    <a:srgbClr val="71B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สไตล์สีเข้ม 1 - เน้น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สไตล์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5" d="100"/>
          <a:sy n="75" d="100"/>
        </p:scale>
        <p:origin x="1578" y="60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78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rtl="0">
              <a:defRPr sz="1200"/>
            </a:lvl1pPr>
          </a:lstStyle>
          <a:p>
            <a:pPr rtl="0"/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rtl="0">
              <a:defRPr sz="1200"/>
            </a:lvl1pPr>
          </a:lstStyle>
          <a:p>
            <a:pPr algn="r" rtl="0"/>
            <a:fld id="{BFB69B67-E85B-470D-965B-DA5C7578CD73}" type="datetime1">
              <a:rPr lang="th-TH" smtClean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23/06/64</a:t>
            </a:fld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h-TH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072EF0-3C50-4D91-B91C-2213D00F0586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601913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8796F01-7154-41E0-B48B-A6921757531A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628900" y="2164646"/>
            <a:ext cx="3943350" cy="4764970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2469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628900" y="7117644"/>
            <a:ext cx="3943350" cy="1797756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80" b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27867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735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602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470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3378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205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072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940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57A51E2-1BA5-417D-BC47-9422BC57E108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91C5AD9-787D-40FA-8A4D-16A055B9AF81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543550" y="396700"/>
            <a:ext cx="800100" cy="8518700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96700"/>
            <a:ext cx="4800600" cy="8518700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145AFDF-B53C-4CD9-80E4-B4088879D285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91C5AD9-787D-40FA-8A4D-16A055B9AF81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BC1996E-10AE-4C28-85C5-9FA38E44E317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A60BA0E-20D0-4E7C-B286-26C960A6788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420556"/>
            <a:ext cx="3943350" cy="2788356"/>
          </a:xfrm>
        </p:spPr>
        <p:txBody>
          <a:bodyPr rtlCol="0" anchor="t">
            <a:normAutofit/>
          </a:bodyPr>
          <a:lstStyle>
            <a:lvl1pPr algn="l" rtl="0">
              <a:defRPr sz="2469" b="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4512734"/>
            <a:ext cx="3943350" cy="1873425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8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278676" indent="0" algn="l" rtl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2pPr>
            <a:lvl3pPr marL="557351" indent="0" algn="l" rtl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836027" indent="0" algn="l" rtl="0">
              <a:buNone/>
              <a:defRPr sz="869">
                <a:solidFill>
                  <a:schemeClr val="tx1">
                    <a:tint val="75000"/>
                  </a:schemeClr>
                </a:solidFill>
              </a:defRPr>
            </a:lvl4pPr>
            <a:lvl5pPr marL="1114703" indent="0" algn="l" rtl="0">
              <a:buNone/>
              <a:defRPr sz="869">
                <a:solidFill>
                  <a:schemeClr val="tx1">
                    <a:tint val="75000"/>
                  </a:schemeClr>
                </a:solidFill>
              </a:defRPr>
            </a:lvl5pPr>
            <a:lvl6pPr marL="1393378" indent="0" algn="l" rtl="0">
              <a:buNone/>
              <a:defRPr sz="869">
                <a:solidFill>
                  <a:schemeClr val="tx1">
                    <a:tint val="75000"/>
                  </a:schemeClr>
                </a:solidFill>
              </a:defRPr>
            </a:lvl6pPr>
            <a:lvl7pPr marL="1672054" indent="0" algn="l" rtl="0">
              <a:buNone/>
              <a:defRPr sz="869">
                <a:solidFill>
                  <a:schemeClr val="tx1">
                    <a:tint val="75000"/>
                  </a:schemeClr>
                </a:solidFill>
              </a:defRPr>
            </a:lvl7pPr>
            <a:lvl8pPr marL="1950729" indent="0" algn="l" rtl="0">
              <a:buNone/>
              <a:defRPr sz="869">
                <a:solidFill>
                  <a:schemeClr val="tx1">
                    <a:tint val="75000"/>
                  </a:schemeClr>
                </a:solidFill>
              </a:defRPr>
            </a:lvl8pPr>
            <a:lvl9pPr marL="2229405" indent="0" algn="l" rtl="0">
              <a:buNone/>
              <a:defRPr sz="8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2458155"/>
            <a:ext cx="2800350" cy="6457244"/>
          </a:xfrm>
        </p:spPr>
        <p:txBody>
          <a:bodyPr rtlCol="0">
            <a:normAutofit/>
          </a:bodyPr>
          <a:lstStyle>
            <a:lvl1pPr algn="l" rtl="0">
              <a:defRPr sz="1097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914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919629"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919629" algn="l" rtl="0">
              <a:defRPr sz="823"/>
            </a:lvl6pPr>
            <a:lvl7pPr marL="919629" algn="l" rtl="0">
              <a:defRPr sz="823"/>
            </a:lvl7pPr>
            <a:lvl8pPr marL="919629" algn="l" rtl="0">
              <a:defRPr sz="823"/>
            </a:lvl8pPr>
            <a:lvl9pPr marL="919629" algn="l" rtl="0">
              <a:defRPr sz="823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543300" y="2458155"/>
            <a:ext cx="2800350" cy="6457244"/>
          </a:xfrm>
        </p:spPr>
        <p:txBody>
          <a:bodyPr rtlCol="0">
            <a:normAutofit/>
          </a:bodyPr>
          <a:lstStyle>
            <a:lvl1pPr algn="l" rtl="0">
              <a:defRPr sz="1097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914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919629"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919629" algn="l" rtl="0">
              <a:defRPr sz="823"/>
            </a:lvl6pPr>
            <a:lvl7pPr marL="919629" algn="l" rtl="0">
              <a:defRPr sz="823"/>
            </a:lvl7pPr>
            <a:lvl8pPr marL="919629" algn="l" rtl="0">
              <a:defRPr sz="823"/>
            </a:lvl8pPr>
            <a:lvl9pPr marL="919629" algn="l" rtl="0">
              <a:defRPr sz="823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2BAB5D3-F1E9-41BF-847D-31817D0DAD52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0936" y="2323875"/>
            <a:ext cx="2798064" cy="739648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097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278676" indent="0" algn="l" rtl="0">
              <a:buNone/>
              <a:defRPr sz="1234" b="1"/>
            </a:lvl2pPr>
            <a:lvl3pPr marL="557351" indent="0" algn="l" rtl="0">
              <a:buNone/>
              <a:defRPr sz="1097" b="1"/>
            </a:lvl3pPr>
            <a:lvl4pPr marL="836027" indent="0" algn="l" rtl="0">
              <a:buNone/>
              <a:defRPr sz="960" b="1"/>
            </a:lvl4pPr>
            <a:lvl5pPr marL="1114703" indent="0" algn="l" rtl="0">
              <a:buNone/>
              <a:defRPr sz="960" b="1"/>
            </a:lvl5pPr>
            <a:lvl6pPr marL="1393378" indent="0" algn="l" rtl="0">
              <a:buNone/>
              <a:defRPr sz="960" b="1"/>
            </a:lvl6pPr>
            <a:lvl7pPr marL="1672054" indent="0" algn="l" rtl="0">
              <a:buNone/>
              <a:defRPr sz="960" b="1"/>
            </a:lvl7pPr>
            <a:lvl8pPr marL="1950729" indent="0" algn="l" rtl="0">
              <a:buNone/>
              <a:defRPr sz="960" b="1"/>
            </a:lvl8pPr>
            <a:lvl9pPr marL="2229405" indent="0" algn="l" rtl="0">
              <a:buNone/>
              <a:defRPr sz="96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8650" y="3191933"/>
            <a:ext cx="2800350" cy="5723466"/>
          </a:xfrm>
        </p:spPr>
        <p:txBody>
          <a:bodyPr rtlCol="0">
            <a:normAutofit/>
          </a:bodyPr>
          <a:lstStyle>
            <a:lvl1pPr algn="l" rtl="0">
              <a:defRPr sz="914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919629"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919629" algn="l" rtl="0">
              <a:defRPr sz="823"/>
            </a:lvl6pPr>
            <a:lvl7pPr marL="919629" algn="l" rtl="0">
              <a:defRPr sz="823"/>
            </a:lvl7pPr>
            <a:lvl8pPr marL="919629" algn="l" rtl="0">
              <a:defRPr sz="823"/>
            </a:lvl8pPr>
            <a:lvl9pPr marL="919629" algn="l" rtl="0">
              <a:defRPr sz="823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545586" y="2323875"/>
            <a:ext cx="2798064" cy="739648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097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278676" indent="0" algn="l" rtl="0">
              <a:buNone/>
              <a:defRPr sz="1234" b="1"/>
            </a:lvl2pPr>
            <a:lvl3pPr marL="557351" indent="0" algn="l" rtl="0">
              <a:buNone/>
              <a:defRPr sz="1097" b="1"/>
            </a:lvl3pPr>
            <a:lvl4pPr marL="836027" indent="0" algn="l" rtl="0">
              <a:buNone/>
              <a:defRPr sz="960" b="1"/>
            </a:lvl4pPr>
            <a:lvl5pPr marL="1114703" indent="0" algn="l" rtl="0">
              <a:buNone/>
              <a:defRPr sz="960" b="1"/>
            </a:lvl5pPr>
            <a:lvl6pPr marL="1393378" indent="0" algn="l" rtl="0">
              <a:buNone/>
              <a:defRPr sz="960" b="1"/>
            </a:lvl6pPr>
            <a:lvl7pPr marL="1672054" indent="0" algn="l" rtl="0">
              <a:buNone/>
              <a:defRPr sz="960" b="1"/>
            </a:lvl7pPr>
            <a:lvl8pPr marL="1950729" indent="0" algn="l" rtl="0">
              <a:buNone/>
              <a:defRPr sz="960" b="1"/>
            </a:lvl8pPr>
            <a:lvl9pPr marL="2229405" indent="0" algn="l" rtl="0">
              <a:buNone/>
              <a:defRPr sz="960" b="1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543300" y="3191933"/>
            <a:ext cx="2800350" cy="5723466"/>
          </a:xfrm>
        </p:spPr>
        <p:txBody>
          <a:bodyPr rtlCol="0">
            <a:normAutofit/>
          </a:bodyPr>
          <a:lstStyle>
            <a:lvl1pPr algn="l" rtl="0">
              <a:defRPr sz="914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919629"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919629" algn="l" rtl="0">
              <a:defRPr sz="823"/>
            </a:lvl6pPr>
            <a:lvl7pPr marL="919629" algn="l" rtl="0">
              <a:defRPr sz="823"/>
            </a:lvl7pPr>
            <a:lvl8pPr marL="919629" algn="l" rtl="0">
              <a:defRPr sz="823"/>
            </a:lvl8pPr>
            <a:lvl9pPr marL="919629" algn="l" rtl="0">
              <a:defRPr sz="823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6698478-B372-4787-8881-445E2693459F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A42A27-FB70-4C15-96B0-AF2D7DDE5BE1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B01018-E1D5-46A9-9411-6C9CC13372A4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2228850" y="0"/>
            <a:ext cx="4457700" cy="990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41" tIns="27870" rIns="55741" bIns="27870" rtlCol="0" anchor="ctr"/>
          <a:lstStyle/>
          <a:p>
            <a:pPr algn="ctr" rtl="0"/>
            <a:endParaRPr lang="th-TH" sz="1097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51" y="2458156"/>
            <a:ext cx="1885950" cy="4109155"/>
          </a:xfrm>
        </p:spPr>
        <p:txBody>
          <a:bodyPr rtlCol="0" anchor="b">
            <a:normAutofit/>
          </a:bodyPr>
          <a:lstStyle>
            <a:lvl1pPr algn="l" rtl="0">
              <a:defRPr sz="914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4600" y="697089"/>
            <a:ext cx="3829050" cy="8511822"/>
          </a:xfrm>
        </p:spPr>
        <p:txBody>
          <a:bodyPr rtlCol="0">
            <a:normAutofit/>
          </a:bodyPr>
          <a:lstStyle>
            <a:lvl1pPr algn="l" rtl="0">
              <a:defRPr sz="1097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914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 sz="823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 sz="823"/>
            </a:lvl6pPr>
            <a:lvl7pPr algn="l" rtl="0">
              <a:defRPr sz="823"/>
            </a:lvl7pPr>
            <a:lvl8pPr algn="l" rtl="0">
              <a:defRPr sz="823"/>
            </a:lvl8pPr>
            <a:lvl9pPr algn="l" rtl="0">
              <a:defRPr sz="823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1451" y="6714067"/>
            <a:ext cx="1885950" cy="249484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549"/>
              </a:spcBef>
              <a:buNone/>
              <a:defRPr sz="73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278676" indent="0" algn="l" rtl="0">
              <a:buNone/>
              <a:defRPr sz="731"/>
            </a:lvl2pPr>
            <a:lvl3pPr marL="557351" indent="0" algn="l" rtl="0">
              <a:buNone/>
              <a:defRPr sz="594"/>
            </a:lvl3pPr>
            <a:lvl4pPr marL="836027" indent="0" algn="l" rtl="0">
              <a:buNone/>
              <a:defRPr sz="549"/>
            </a:lvl4pPr>
            <a:lvl5pPr marL="1114703" indent="0" algn="l" rtl="0">
              <a:buNone/>
              <a:defRPr sz="549"/>
            </a:lvl5pPr>
            <a:lvl6pPr marL="1393378" indent="0" algn="l" rtl="0">
              <a:buNone/>
              <a:defRPr sz="549"/>
            </a:lvl6pPr>
            <a:lvl7pPr marL="1672054" indent="0" algn="l" rtl="0">
              <a:buNone/>
              <a:defRPr sz="549"/>
            </a:lvl7pPr>
            <a:lvl8pPr marL="1950729" indent="0" algn="l" rtl="0">
              <a:buNone/>
              <a:defRPr sz="549"/>
            </a:lvl8pPr>
            <a:lvl9pPr marL="2229405" indent="0" algn="l" rtl="0">
              <a:buNone/>
              <a:defRPr sz="549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2861B5F-5E8D-47A4-BCF5-02B0B84FF4FE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FBB78A-01B4-41F2-96B0-677A4A282832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171575" y="0"/>
            <a:ext cx="4514850" cy="990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41" tIns="27870" rIns="55741" bIns="27870" rtlCol="0" anchor="ctr"/>
          <a:lstStyle/>
          <a:p>
            <a:pPr algn="ctr" rtl="0"/>
            <a:endParaRPr lang="th-TH" sz="1097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6934199"/>
            <a:ext cx="4114800" cy="1100667"/>
          </a:xfrm>
        </p:spPr>
        <p:txBody>
          <a:bodyPr rtlCol="0" anchor="b">
            <a:normAutofit/>
          </a:bodyPr>
          <a:lstStyle>
            <a:lvl1pPr algn="l" rtl="0">
              <a:defRPr sz="914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71600" y="403581"/>
            <a:ext cx="4114800" cy="64251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28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278676" indent="0" algn="l" rtl="0">
              <a:buNone/>
              <a:defRPr sz="1692"/>
            </a:lvl2pPr>
            <a:lvl3pPr marL="557351" indent="0" algn="l" rtl="0">
              <a:buNone/>
              <a:defRPr sz="1463"/>
            </a:lvl3pPr>
            <a:lvl4pPr marL="836027" indent="0" algn="l" rtl="0">
              <a:buNone/>
              <a:defRPr sz="1234"/>
            </a:lvl4pPr>
            <a:lvl5pPr marL="1114703" indent="0" algn="l" rtl="0">
              <a:buNone/>
              <a:defRPr sz="1234"/>
            </a:lvl5pPr>
            <a:lvl6pPr marL="1393378" indent="0" algn="l" rtl="0">
              <a:buNone/>
              <a:defRPr sz="1234"/>
            </a:lvl6pPr>
            <a:lvl7pPr marL="1672054" indent="0" algn="l" rtl="0">
              <a:buNone/>
              <a:defRPr sz="1234"/>
            </a:lvl7pPr>
            <a:lvl8pPr marL="1950729" indent="0" algn="l" rtl="0">
              <a:buNone/>
              <a:defRPr sz="1234"/>
            </a:lvl8pPr>
            <a:lvl9pPr marL="2229405" indent="0" algn="l" rtl="0">
              <a:buNone/>
              <a:defRPr sz="1234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71600" y="8034868"/>
            <a:ext cx="4114800" cy="117404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73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278676" indent="0" algn="l" rtl="0">
              <a:buNone/>
              <a:defRPr sz="731"/>
            </a:lvl2pPr>
            <a:lvl3pPr marL="557351" indent="0" algn="l" rtl="0">
              <a:buNone/>
              <a:defRPr sz="594"/>
            </a:lvl3pPr>
            <a:lvl4pPr marL="836027" indent="0" algn="l" rtl="0">
              <a:buNone/>
              <a:defRPr sz="549"/>
            </a:lvl4pPr>
            <a:lvl5pPr marL="1114703" indent="0" algn="l" rtl="0">
              <a:buNone/>
              <a:defRPr sz="549"/>
            </a:lvl5pPr>
            <a:lvl6pPr marL="1393378" indent="0" algn="l" rtl="0">
              <a:buNone/>
              <a:defRPr sz="549"/>
            </a:lvl6pPr>
            <a:lvl7pPr marL="1672054" indent="0" algn="l" rtl="0">
              <a:buNone/>
              <a:defRPr sz="549"/>
            </a:lvl7pPr>
            <a:lvl8pPr marL="1950729" indent="0" algn="l" rtl="0">
              <a:buNone/>
              <a:defRPr sz="549"/>
            </a:lvl8pPr>
            <a:lvl9pPr marL="2229405" indent="0" algn="l" rtl="0">
              <a:buNone/>
              <a:defRPr sz="549"/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07CFFA4-8E53-4EAD-85A4-0CA1F3FB7878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FBB78A-01B4-41F2-96B0-677A4A282832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171450" y="0"/>
            <a:ext cx="6515100" cy="990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41" tIns="27870" rIns="55741" bIns="27870" rtlCol="0" anchor="ctr"/>
          <a:lstStyle/>
          <a:p>
            <a:pPr algn="ctr" rtl="0"/>
            <a:endParaRPr lang="th-TH" sz="1097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110067"/>
            <a:ext cx="5715000" cy="2017889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2458155"/>
            <a:ext cx="5715000" cy="645724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9245603"/>
            <a:ext cx="1543050" cy="463197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549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D216207-C1B3-4589-8970-65AC48A3B688}" type="datetime1">
              <a:rPr lang="th-TH" smtClean="0"/>
              <a:pPr/>
              <a:t>23/06/64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198734" y="9245603"/>
            <a:ext cx="3497580" cy="463197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549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5720510" y="9245603"/>
            <a:ext cx="623141" cy="463197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549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57351" rtl="0" eaLnBrk="1" latinLnBrk="0" hangingPunct="1">
        <a:lnSpc>
          <a:spcPct val="85000"/>
        </a:lnSpc>
        <a:spcBef>
          <a:spcPct val="0"/>
        </a:spcBef>
        <a:buNone/>
        <a:tabLst/>
        <a:defRPr sz="2011" kern="1200" cap="none" baseline="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139338" indent="-139338" algn="l" defTabSz="557351" rtl="0" eaLnBrk="1" latinLnBrk="0" hangingPunct="1">
        <a:lnSpc>
          <a:spcPct val="95000"/>
        </a:lnSpc>
        <a:spcBef>
          <a:spcPts val="853"/>
        </a:spcBef>
        <a:buSzPct val="100000"/>
        <a:buFont typeface="Arial" pitchFamily="34" charset="0"/>
        <a:buChar char="•"/>
        <a:defRPr sz="1097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334411" indent="-139338" algn="l" defTabSz="557351" rtl="0" eaLnBrk="1" latinLnBrk="0" hangingPunct="1">
        <a:lnSpc>
          <a:spcPct val="95000"/>
        </a:lnSpc>
        <a:spcBef>
          <a:spcPts val="488"/>
        </a:spcBef>
        <a:buSzPct val="100000"/>
        <a:buFont typeface="Century Gothic" pitchFamily="34" charset="0"/>
        <a:buChar char="–"/>
        <a:defRPr sz="914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529484" indent="-139338" algn="l" defTabSz="557351" rtl="0" eaLnBrk="1" latinLnBrk="0" hangingPunct="1">
        <a:lnSpc>
          <a:spcPct val="95000"/>
        </a:lnSpc>
        <a:spcBef>
          <a:spcPts val="488"/>
        </a:spcBef>
        <a:buSzPct val="100000"/>
        <a:buFont typeface="Century Gothic" pitchFamily="34" charset="0"/>
        <a:buChar char="–"/>
        <a:defRPr sz="823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724557" indent="-139338" algn="l" defTabSz="557351" rtl="0" eaLnBrk="1" latinLnBrk="0" hangingPunct="1">
        <a:lnSpc>
          <a:spcPct val="95000"/>
        </a:lnSpc>
        <a:spcBef>
          <a:spcPts val="488"/>
        </a:spcBef>
        <a:buSzPct val="100000"/>
        <a:buFont typeface="Century Gothic" pitchFamily="34" charset="0"/>
        <a:buChar char="–"/>
        <a:defRPr sz="823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919629" indent="-139338" algn="l" defTabSz="557351" rtl="0" eaLnBrk="1" latinLnBrk="0" hangingPunct="1">
        <a:lnSpc>
          <a:spcPct val="95000"/>
        </a:lnSpc>
        <a:spcBef>
          <a:spcPts val="488"/>
        </a:spcBef>
        <a:buSzPct val="100000"/>
        <a:buFont typeface="Century Gothic" pitchFamily="34" charset="0"/>
        <a:buChar char="–"/>
        <a:defRPr sz="823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114703" indent="-139338" algn="l" defTabSz="557351" rtl="0" eaLnBrk="1" latinLnBrk="0" hangingPunct="1">
        <a:lnSpc>
          <a:spcPct val="95000"/>
        </a:lnSpc>
        <a:spcBef>
          <a:spcPts val="488"/>
        </a:spcBef>
        <a:buSzPct val="90000"/>
        <a:buFont typeface="Century Gothic" pitchFamily="34" charset="0"/>
        <a:buChar char="–"/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309776" indent="-139338" algn="l" defTabSz="557351" rtl="0" eaLnBrk="1" latinLnBrk="0" hangingPunct="1">
        <a:lnSpc>
          <a:spcPct val="95000"/>
        </a:lnSpc>
        <a:spcBef>
          <a:spcPts val="488"/>
        </a:spcBef>
        <a:buSzPct val="90000"/>
        <a:buFont typeface="Century Gothic" pitchFamily="34" charset="0"/>
        <a:buChar char="–"/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504848" indent="-139338" algn="l" defTabSz="557351" rtl="0" eaLnBrk="1" latinLnBrk="0" hangingPunct="1">
        <a:lnSpc>
          <a:spcPct val="95000"/>
        </a:lnSpc>
        <a:spcBef>
          <a:spcPts val="488"/>
        </a:spcBef>
        <a:buSzPct val="90000"/>
        <a:buFont typeface="Century Gothic" pitchFamily="34" charset="0"/>
        <a:buChar char="–"/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727789" indent="-139338" algn="l" defTabSz="557351" rtl="0" eaLnBrk="1" latinLnBrk="0" hangingPunct="1">
        <a:lnSpc>
          <a:spcPct val="95000"/>
        </a:lnSpc>
        <a:spcBef>
          <a:spcPts val="488"/>
        </a:spcBef>
        <a:buSzPct val="90000"/>
        <a:buFont typeface="Century Gothic" pitchFamily="34" charset="0"/>
        <a:buChar char="–"/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5735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676" algn="l" defTabSz="55735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351" algn="l" defTabSz="55735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6027" algn="l" defTabSz="55735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703" algn="l" defTabSz="55735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3378" algn="l" defTabSz="55735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2054" algn="l" defTabSz="55735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729" algn="l" defTabSz="55735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9405" algn="l" defTabSz="557351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B692C4A4-BC50-4D99-808D-C7EE051A3E08}"/>
              </a:ext>
            </a:extLst>
          </p:cNvPr>
          <p:cNvSpPr txBox="1"/>
          <p:nvPr/>
        </p:nvSpPr>
        <p:spPr>
          <a:xfrm>
            <a:off x="765402" y="8001000"/>
            <a:ext cx="2112065" cy="342401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หน่วยเคลื่อนที่เร็ว     0    กรณี</a:t>
            </a:r>
          </a:p>
        </p:txBody>
      </p:sp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2632118" y="914400"/>
            <a:ext cx="3921082" cy="478263"/>
          </a:xfrm>
        </p:spPr>
        <p:txBody>
          <a:bodyPr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1800" b="1" dirty="0">
                <a:solidFill>
                  <a:schemeClr val="tx2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รายงานสถิติประจำเดือน  มิถุนายน  2564 </a:t>
            </a:r>
            <a:endParaRPr lang="th-TH" sz="18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AD0BC07-5F60-4A24-9285-D72559FAC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1" b="97479" l="23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94" y="0"/>
            <a:ext cx="1118252" cy="1118252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665592F0-7871-4EDD-B841-317D12F38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5297"/>
            <a:ext cx="1011503" cy="1011503"/>
          </a:xfrm>
          <a:prstGeom prst="rect">
            <a:avLst/>
          </a:prstGeom>
        </p:spPr>
      </p:pic>
      <p:sp>
        <p:nvSpPr>
          <p:cNvPr id="39" name="ชื่อเรื่อง 12">
            <a:extLst>
              <a:ext uri="{FF2B5EF4-FFF2-40B4-BE49-F238E27FC236}">
                <a16:creationId xmlns:a16="http://schemas.microsoft.com/office/drawing/2014/main" id="{AB0C6C38-B60B-4688-81E6-80A345D0F5EE}"/>
              </a:ext>
            </a:extLst>
          </p:cNvPr>
          <p:cNvSpPr txBox="1">
            <a:spLocks/>
          </p:cNvSpPr>
          <p:nvPr/>
        </p:nvSpPr>
        <p:spPr>
          <a:xfrm>
            <a:off x="2289553" y="1143000"/>
            <a:ext cx="4644647" cy="478263"/>
          </a:xfrm>
          <a:prstGeom prst="rect">
            <a:avLst/>
          </a:prstGeom>
        </p:spPr>
        <p:txBody>
          <a:bodyPr vert="horz" lIns="99069" tIns="49534" rIns="99069" bIns="49534" rtlCol="0" anchor="b">
            <a:normAutofit/>
          </a:bodyPr>
          <a:lstStyle>
            <a:lvl1pPr algn="l" defTabSz="685802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2475" kern="1200" cap="none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1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ตั้งแต่วันที่วันที่  1 - 22  มิถุนายน  2564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61277231-4A85-498C-9738-FD33F43785A4}"/>
              </a:ext>
            </a:extLst>
          </p:cNvPr>
          <p:cNvSpPr txBox="1"/>
          <p:nvPr/>
        </p:nvSpPr>
        <p:spPr>
          <a:xfrm>
            <a:off x="2296969" y="1600200"/>
            <a:ext cx="4505789" cy="1331903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3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สถิติผู้ใช้บริการ</a:t>
            </a:r>
          </a:p>
          <a:p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โทร 1300         จำนวน  1</a:t>
            </a:r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</a:t>
            </a:r>
          </a:p>
          <a:p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- Website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     จำนวน     0  กรณี</a:t>
            </a:r>
            <a:endParaRPr lang="en-US" sz="16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- Facebook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จำนวน     6  กรณี</a:t>
            </a:r>
          </a:p>
          <a:p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- รวม	          จำนวน  1</a:t>
            </a:r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        </a:t>
            </a:r>
            <a:endParaRPr lang="th-TH" sz="16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740F4687-6420-40FA-851F-76ACDCBF16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8838" r="23218" b="17663"/>
          <a:stretch/>
        </p:blipFill>
        <p:spPr>
          <a:xfrm>
            <a:off x="5399580" y="1600200"/>
            <a:ext cx="467820" cy="477511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857BAFDE-EBBE-4003-BA3A-1A82D4F8E6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12" l="7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2200" y="1641384"/>
            <a:ext cx="519476" cy="415582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2AF84C55-AE06-45D2-9045-4B4F94735D35}"/>
              </a:ext>
            </a:extLst>
          </p:cNvPr>
          <p:cNvSpPr txBox="1"/>
          <p:nvPr/>
        </p:nvSpPr>
        <p:spPr>
          <a:xfrm>
            <a:off x="5479335" y="2057400"/>
            <a:ext cx="1302465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1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37       51</a:t>
            </a:r>
            <a:endParaRPr lang="en-US" sz="2601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4" name="ตัวเชื่อมต่อตรง 43">
            <a:extLst>
              <a:ext uri="{FF2B5EF4-FFF2-40B4-BE49-F238E27FC236}">
                <a16:creationId xmlns:a16="http://schemas.microsoft.com/office/drawing/2014/main" id="{EA4A13E3-A5CD-4446-9BBF-A51E5F716BEA}"/>
              </a:ext>
            </a:extLst>
          </p:cNvPr>
          <p:cNvCxnSpPr/>
          <p:nvPr/>
        </p:nvCxnSpPr>
        <p:spPr>
          <a:xfrm>
            <a:off x="6019800" y="1600200"/>
            <a:ext cx="0" cy="778579"/>
          </a:xfrm>
          <a:prstGeom prst="line">
            <a:avLst/>
          </a:prstGeom>
          <a:ln w="57150">
            <a:solidFill>
              <a:srgbClr val="E614B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ส่วนโค้ง 44">
            <a:extLst>
              <a:ext uri="{FF2B5EF4-FFF2-40B4-BE49-F238E27FC236}">
                <a16:creationId xmlns:a16="http://schemas.microsoft.com/office/drawing/2014/main" id="{32EEB4B6-FEE4-46D5-B965-49F857D1BE4F}"/>
              </a:ext>
            </a:extLst>
          </p:cNvPr>
          <p:cNvSpPr/>
          <p:nvPr/>
        </p:nvSpPr>
        <p:spPr>
          <a:xfrm rot="5400000">
            <a:off x="-2750069" y="-2659963"/>
            <a:ext cx="5468852" cy="5295522"/>
          </a:xfrm>
          <a:prstGeom prst="arc">
            <a:avLst>
              <a:gd name="adj1" fmla="val 16182292"/>
              <a:gd name="adj2" fmla="val 0"/>
            </a:avLst>
          </a:prstGeom>
          <a:gradFill flip="none" rotWithShape="1">
            <a:gsLst>
              <a:gs pos="0">
                <a:srgbClr val="E614BE">
                  <a:shade val="30000"/>
                  <a:satMod val="115000"/>
                </a:srgbClr>
              </a:gs>
              <a:gs pos="50000">
                <a:srgbClr val="E614BE">
                  <a:shade val="67500"/>
                  <a:satMod val="115000"/>
                </a:srgbClr>
              </a:gs>
              <a:gs pos="100000">
                <a:srgbClr val="E614BE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50" dirty="0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3A88EB79-5E68-43F6-A67D-7A9DB1AA6C60}"/>
              </a:ext>
            </a:extLst>
          </p:cNvPr>
          <p:cNvSpPr txBox="1"/>
          <p:nvPr/>
        </p:nvSpPr>
        <p:spPr>
          <a:xfrm>
            <a:off x="76200" y="38576"/>
            <a:ext cx="1854556" cy="189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1300</a:t>
            </a:r>
          </a:p>
          <a:p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สุ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พ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ร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ร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ณ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บุ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รี</a:t>
            </a:r>
          </a:p>
          <a:p>
            <a:endParaRPr lang="en-US" sz="1950" b="1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  <a:p>
            <a:r>
              <a:rPr lang="en-US" sz="1138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O N E   H O M E</a:t>
            </a:r>
          </a:p>
          <a:p>
            <a:r>
              <a:rPr lang="en-US" sz="1138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S U P H A N B U R </a:t>
            </a:r>
            <a:r>
              <a:rPr lang="en-US" sz="1463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</a:t>
            </a:r>
            <a:endParaRPr lang="th-TH" sz="1463" b="1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cxnSp>
        <p:nvCxnSpPr>
          <p:cNvPr id="48" name="ตัวเชื่อมต่อตรง 47">
            <a:extLst>
              <a:ext uri="{FF2B5EF4-FFF2-40B4-BE49-F238E27FC236}">
                <a16:creationId xmlns:a16="http://schemas.microsoft.com/office/drawing/2014/main" id="{72D1040E-7294-4FB3-BB99-12A536CA9235}"/>
              </a:ext>
            </a:extLst>
          </p:cNvPr>
          <p:cNvCxnSpPr>
            <a:cxnSpLocks/>
          </p:cNvCxnSpPr>
          <p:nvPr/>
        </p:nvCxnSpPr>
        <p:spPr>
          <a:xfrm>
            <a:off x="76200" y="2038418"/>
            <a:ext cx="13024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B692C4A4-BC50-4D99-808D-C7EE051A3E08}"/>
              </a:ext>
            </a:extLst>
          </p:cNvPr>
          <p:cNvSpPr txBox="1"/>
          <p:nvPr/>
        </p:nvSpPr>
        <p:spPr>
          <a:xfrm>
            <a:off x="455643" y="3408769"/>
            <a:ext cx="2344251" cy="1468031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แยกตามกลุ่มเป้าหมาย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  <a:endParaRPr lang="th-TH" sz="1600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เด็ก	                17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เยาวชน	                 6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ผู้ใหญ่                                   49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ผู้สูงอายุ                                16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ผู้พิการ                                 26</a:t>
            </a:r>
          </a:p>
        </p:txBody>
      </p: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575B1384-3351-46D5-A530-A9317D5339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750" r="99875">
                        <a14:foregroundMark x1="54250" y1="40000" x2="53563" y2="4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51" b="12201"/>
          <a:stretch/>
        </p:blipFill>
        <p:spPr>
          <a:xfrm flipH="1">
            <a:off x="2207626" y="2922721"/>
            <a:ext cx="992774" cy="613262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24F396E-8102-4B19-B8C5-DFA78D5E42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59" b="99593" l="9857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0" y="4328266"/>
            <a:ext cx="899000" cy="700934"/>
          </a:xfrm>
          <a:prstGeom prst="rect">
            <a:avLst/>
          </a:prstGeom>
        </p:spPr>
      </p:pic>
      <p:pic>
        <p:nvPicPr>
          <p:cNvPr id="52" name="Picture 2" descr="C:\Users\Mai\Desktop\201410071412669161.jpg">
            <a:extLst>
              <a:ext uri="{FF2B5EF4-FFF2-40B4-BE49-F238E27FC236}">
                <a16:creationId xmlns:a16="http://schemas.microsoft.com/office/drawing/2014/main" id="{68F6AEF7-A262-4564-9C9A-A0115AFC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66" b="89390" l="6715" r="94011">
                        <a14:backgroundMark x1="31034" y1="83820" x2="31034" y2="83820"/>
                        <a14:backgroundMark x1="24138" y1="81698" x2="24138" y2="81698"/>
                        <a14:backgroundMark x1="19238" y1="82493" x2="19238" y2="82493"/>
                        <a14:backgroundMark x1="16152" y1="85411" x2="16152" y2="85411"/>
                        <a14:backgroundMark x1="11252" y1="85411" x2="11252" y2="85411"/>
                        <a14:backgroundMark x1="15789" y1="15119" x2="10163" y2="2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19400"/>
            <a:ext cx="833164" cy="7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50968920-D011-4743-838D-965A76FC2B9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33" b="82000" l="10000" r="86000">
                        <a14:foregroundMark x1="47667" y1="58333" x2="54000" y2="58667"/>
                        <a14:foregroundMark x1="40667" y1="58333" x2="47667" y2="63333"/>
                        <a14:foregroundMark x1="41000" y1="52667" x2="47667" y2="52667"/>
                        <a14:foregroundMark x1="68333" y1="59667" x2="68333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1" r="19760" b="21587"/>
          <a:stretch/>
        </p:blipFill>
        <p:spPr>
          <a:xfrm>
            <a:off x="68975" y="4419600"/>
            <a:ext cx="540625" cy="700934"/>
          </a:xfrm>
          <a:prstGeom prst="rect">
            <a:avLst/>
          </a:prstGeom>
        </p:spPr>
      </p:pic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468FA547-A324-498D-AFA3-B880D10D8735}"/>
              </a:ext>
            </a:extLst>
          </p:cNvPr>
          <p:cNvSpPr txBox="1"/>
          <p:nvPr/>
        </p:nvSpPr>
        <p:spPr>
          <a:xfrm>
            <a:off x="404779" y="5106015"/>
            <a:ext cx="2477145" cy="2818785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สภาพปัญหา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1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  <a:endParaRPr lang="th-TH" sz="1463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สิทธิ สวัสดิการ กฎหมาย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ความรุนแรงภายในครอบครัว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ความรุนแรงภายนอกครอบครัว          -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ขอทาน / ไร้ที่พึ่ง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รายได้ / ความเป็นอยู่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ค้ามนุษย์                                     - 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ความสัมพันธ์ในครอบครัว                4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ตั้งครรภ์ไม่พร้อม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เหตุการณ์อุบัติใหม่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ปัญหาพฤติกรรม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สุขภาพ / อุบัติเหตุ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1625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2DB0EC0F-B2D6-4B96-9017-0131135FA396}"/>
              </a:ext>
            </a:extLst>
          </p:cNvPr>
          <p:cNvSpPr txBox="1"/>
          <p:nvPr/>
        </p:nvSpPr>
        <p:spPr>
          <a:xfrm>
            <a:off x="3505200" y="2991653"/>
            <a:ext cx="2851912" cy="2418547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950" dirty="0"/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แยกตามประเภทสาย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(กรณี)</a:t>
            </a:r>
            <a:endParaRPr lang="th-TH" sz="1463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ปัญหาใหม่ / สอบถามบริการ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ติดตามปัญหา (เดิม)                               1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โทรผิด                    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ก่อกวน                  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15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สอบถามหมายเลขโทรศัพท์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และที่ตั้งหน่วยงาน / อื่นๆ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ร้องเรียน/ปรับปรุงการให้บริการ                  0</a:t>
            </a:r>
            <a:endParaRPr lang="en-US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เรื่องทั่วไปและอื่นๆ                                 22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โอนสายไปยังจังหวัดอื่น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B154EE70-F4C2-4E60-BF3E-54A3BC340C14}"/>
              </a:ext>
            </a:extLst>
          </p:cNvPr>
          <p:cNvSpPr txBox="1"/>
          <p:nvPr/>
        </p:nvSpPr>
        <p:spPr>
          <a:xfrm>
            <a:off x="3200400" y="5563215"/>
            <a:ext cx="2619525" cy="2818785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625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แยกตามพื้นที่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</a:t>
            </a:r>
            <a:r>
              <a:rPr lang="th-TH" sz="1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  <a:endParaRPr lang="th-TH" sz="1463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อำเภอเมืองสุพรรณบุรี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อำเภอสองพี่น้อง                             1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อำเภออู่ทอง      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อำเภอบางปลาม้า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อำเภอศรีประจันต์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อำเภอสามชุก     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อำเภอดอนเจดีย์  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อำเภอหนองหญ้าไซ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อำเภอเดิมบางนางบวช                      3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อำเภอด่านช้าง   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อื่นๆ (ที่ไม่สามารถระบุอำเภอ)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ส่วนโค้ง 58">
            <a:extLst>
              <a:ext uri="{FF2B5EF4-FFF2-40B4-BE49-F238E27FC236}">
                <a16:creationId xmlns:a16="http://schemas.microsoft.com/office/drawing/2014/main" id="{1C5A6FFB-6DE3-4F8B-AF3D-C2638FB5CD33}"/>
              </a:ext>
            </a:extLst>
          </p:cNvPr>
          <p:cNvSpPr/>
          <p:nvPr/>
        </p:nvSpPr>
        <p:spPr>
          <a:xfrm rot="16200000">
            <a:off x="5042118" y="7731934"/>
            <a:ext cx="3631763" cy="4348131"/>
          </a:xfrm>
          <a:prstGeom prst="arc">
            <a:avLst>
              <a:gd name="adj1" fmla="val 16200000"/>
              <a:gd name="adj2" fmla="val 21587820"/>
            </a:avLst>
          </a:prstGeom>
          <a:solidFill>
            <a:srgbClr val="E614B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9B470A5-1ACF-4041-918E-66B21D4BE04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534400"/>
            <a:ext cx="1108938" cy="105495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4905D6B-C8CE-4005-AF10-3FDFC1600F66}"/>
              </a:ext>
            </a:extLst>
          </p:cNvPr>
          <p:cNvSpPr txBox="1"/>
          <p:nvPr/>
        </p:nvSpPr>
        <p:spPr>
          <a:xfrm>
            <a:off x="5562600" y="9536918"/>
            <a:ext cx="110893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solidFill>
                  <a:schemeClr val="tx2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จังหวัดสุพรรณบุรี</a:t>
            </a:r>
            <a:endParaRPr lang="en-US" sz="1050" dirty="0">
              <a:solidFill>
                <a:schemeClr val="tx2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B692C4A4-BC50-4D99-808D-C7EE051A3E08}"/>
              </a:ext>
            </a:extLst>
          </p:cNvPr>
          <p:cNvSpPr txBox="1"/>
          <p:nvPr/>
        </p:nvSpPr>
        <p:spPr>
          <a:xfrm>
            <a:off x="470770" y="8547930"/>
            <a:ext cx="1938909" cy="1242904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การส่งต่อ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พมจ.	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บพด.	        -     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ศคพ.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อื่นๆ                             -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B692C4A4-BC50-4D99-808D-C7EE051A3E08}"/>
              </a:ext>
            </a:extLst>
          </p:cNvPr>
          <p:cNvSpPr txBox="1"/>
          <p:nvPr/>
        </p:nvSpPr>
        <p:spPr>
          <a:xfrm>
            <a:off x="2649253" y="8998181"/>
            <a:ext cx="1938909" cy="792653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  <a:endParaRPr lang="th-TH" sz="1625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อยู่ระหว่างดำเนินการ	       1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-ปัญหายุติแล้ว 	      1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05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5330182" y="2510135"/>
            <a:ext cx="168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กรณี/วัน</a:t>
            </a:r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D18D48B9-E360-4D84-B9E1-98D389CCFCF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7" b="99643" l="0" r="100000">
                        <a14:foregroundMark x1="9615" y1="36429" x2="9615" y2="36429"/>
                        <a14:foregroundMark x1="6538" y1="42857" x2="6538" y2="42857"/>
                        <a14:foregroundMark x1="10000" y1="46786" x2="10000" y2="46786"/>
                        <a14:foregroundMark x1="16154" y1="47500" x2="16154" y2="47500"/>
                        <a14:foregroundMark x1="19615" y1="47857" x2="19615" y2="47857"/>
                        <a14:foregroundMark x1="6923" y1="56786" x2="6923" y2="56786"/>
                        <a14:foregroundMark x1="14615" y1="60357" x2="14615" y2="60357"/>
                        <a14:foregroundMark x1="16923" y1="68571" x2="16923" y2="68571"/>
                        <a14:backgroundMark x1="15278" y1="12258" x2="34028" y2="12258"/>
                        <a14:backgroundMark x1="29167" y1="45806" x2="21528" y2="54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506829" cy="54581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813" y="7917393"/>
            <a:ext cx="805311" cy="5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B692C4A4-BC50-4D99-808D-C7EE051A3E08}"/>
              </a:ext>
            </a:extLst>
          </p:cNvPr>
          <p:cNvSpPr txBox="1"/>
          <p:nvPr/>
        </p:nvSpPr>
        <p:spPr>
          <a:xfrm>
            <a:off x="756963" y="8077200"/>
            <a:ext cx="2112065" cy="342401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หน่วยเคลื่อนที่เร็ว     8    กรณี</a:t>
            </a:r>
          </a:p>
        </p:txBody>
      </p:sp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2409679" y="969537"/>
            <a:ext cx="4372119" cy="478263"/>
          </a:xfrm>
        </p:spPr>
        <p:txBody>
          <a:bodyPr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1800" b="1" dirty="0">
                <a:solidFill>
                  <a:schemeClr val="tx2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รายงานสถิติตั้งแต่เปิดศูนย์ช่วยเหลือสังคม 1300</a:t>
            </a:r>
            <a:endParaRPr lang="th-TH" sz="18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AD0BC07-5F60-4A24-9285-D72559FAC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1" b="97479" l="23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94" y="0"/>
            <a:ext cx="1118252" cy="1118252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665592F0-7871-4EDD-B841-317D12F38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5297"/>
            <a:ext cx="1011503" cy="1011503"/>
          </a:xfrm>
          <a:prstGeom prst="rect">
            <a:avLst/>
          </a:prstGeom>
        </p:spPr>
      </p:pic>
      <p:sp>
        <p:nvSpPr>
          <p:cNvPr id="39" name="ชื่อเรื่อง 12">
            <a:extLst>
              <a:ext uri="{FF2B5EF4-FFF2-40B4-BE49-F238E27FC236}">
                <a16:creationId xmlns:a16="http://schemas.microsoft.com/office/drawing/2014/main" id="{AB0C6C38-B60B-4688-81E6-80A345D0F5EE}"/>
              </a:ext>
            </a:extLst>
          </p:cNvPr>
          <p:cNvSpPr txBox="1">
            <a:spLocks/>
          </p:cNvSpPr>
          <p:nvPr/>
        </p:nvSpPr>
        <p:spPr>
          <a:xfrm>
            <a:off x="2133600" y="1198137"/>
            <a:ext cx="4800600" cy="478263"/>
          </a:xfrm>
          <a:prstGeom prst="rect">
            <a:avLst/>
          </a:prstGeom>
        </p:spPr>
        <p:txBody>
          <a:bodyPr vert="horz" lIns="99069" tIns="49534" rIns="99069" bIns="49534" rtlCol="0" anchor="b">
            <a:normAutofit/>
          </a:bodyPr>
          <a:lstStyle>
            <a:lvl1pPr algn="l" defTabSz="685802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2475" kern="1200" cap="none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1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 16  พฤศจิกายน  2563  ถึง  วันที่  22  มิถุนายน  2564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61277231-4A85-498C-9738-FD33F43785A4}"/>
              </a:ext>
            </a:extLst>
          </p:cNvPr>
          <p:cNvSpPr txBox="1"/>
          <p:nvPr/>
        </p:nvSpPr>
        <p:spPr>
          <a:xfrm>
            <a:off x="2296969" y="1617659"/>
            <a:ext cx="4505789" cy="1331903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3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สถิติผู้ใช้บริการ</a:t>
            </a:r>
          </a:p>
          <a:p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- โทร 1300         จำนวน  1,720  กรณี</a:t>
            </a:r>
          </a:p>
          <a:p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- Website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     จำนวน      11  กรณี</a:t>
            </a:r>
            <a:endParaRPr lang="en-US" sz="16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- Facebook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     3</a:t>
            </a:r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</a:t>
            </a:r>
          </a:p>
          <a:p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- รวม	          จำนวน  1,</a:t>
            </a:r>
            <a:r>
              <a:rPr lang="en-US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767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        </a:t>
            </a:r>
            <a:endParaRPr lang="th-TH" sz="16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740F4687-6420-40FA-851F-76ACDCBF16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8838" r="23218" b="17663"/>
          <a:stretch/>
        </p:blipFill>
        <p:spPr>
          <a:xfrm>
            <a:off x="5399580" y="1676400"/>
            <a:ext cx="467820" cy="477511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857BAFDE-EBBE-4003-BA3A-1A82D4F8E6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12" l="7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2200" y="1717584"/>
            <a:ext cx="519476" cy="415582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2AF84C55-AE06-45D2-9045-4B4F94735D35}"/>
              </a:ext>
            </a:extLst>
          </p:cNvPr>
          <p:cNvSpPr txBox="1"/>
          <p:nvPr/>
        </p:nvSpPr>
        <p:spPr>
          <a:xfrm>
            <a:off x="5181600" y="2133600"/>
            <a:ext cx="1600201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1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</a:t>
            </a:r>
            <a:r>
              <a:rPr lang="en-US" sz="2601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95</a:t>
            </a:r>
            <a:r>
              <a:rPr lang="th-TH" sz="2601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601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601</a:t>
            </a:r>
          </a:p>
        </p:txBody>
      </p:sp>
      <p:cxnSp>
        <p:nvCxnSpPr>
          <p:cNvPr id="44" name="ตัวเชื่อมต่อตรง 43">
            <a:extLst>
              <a:ext uri="{FF2B5EF4-FFF2-40B4-BE49-F238E27FC236}">
                <a16:creationId xmlns:a16="http://schemas.microsoft.com/office/drawing/2014/main" id="{EA4A13E3-A5CD-4446-9BBF-A51E5F716BEA}"/>
              </a:ext>
            </a:extLst>
          </p:cNvPr>
          <p:cNvCxnSpPr/>
          <p:nvPr/>
        </p:nvCxnSpPr>
        <p:spPr>
          <a:xfrm>
            <a:off x="6019800" y="1600200"/>
            <a:ext cx="0" cy="778579"/>
          </a:xfrm>
          <a:prstGeom prst="line">
            <a:avLst/>
          </a:prstGeom>
          <a:ln w="57150">
            <a:solidFill>
              <a:srgbClr val="E614B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ส่วนโค้ง 44">
            <a:extLst>
              <a:ext uri="{FF2B5EF4-FFF2-40B4-BE49-F238E27FC236}">
                <a16:creationId xmlns:a16="http://schemas.microsoft.com/office/drawing/2014/main" id="{32EEB4B6-FEE4-46D5-B965-49F857D1BE4F}"/>
              </a:ext>
            </a:extLst>
          </p:cNvPr>
          <p:cNvSpPr/>
          <p:nvPr/>
        </p:nvSpPr>
        <p:spPr>
          <a:xfrm rot="5400000">
            <a:off x="-2821539" y="-2687894"/>
            <a:ext cx="5622097" cy="5375787"/>
          </a:xfrm>
          <a:prstGeom prst="arc">
            <a:avLst>
              <a:gd name="adj1" fmla="val 16182292"/>
              <a:gd name="adj2" fmla="val 0"/>
            </a:avLst>
          </a:prstGeom>
          <a:gradFill flip="none" rotWithShape="1">
            <a:gsLst>
              <a:gs pos="0">
                <a:srgbClr val="E614BE">
                  <a:shade val="30000"/>
                  <a:satMod val="115000"/>
                </a:srgbClr>
              </a:gs>
              <a:gs pos="50000">
                <a:srgbClr val="E614BE">
                  <a:shade val="67500"/>
                  <a:satMod val="115000"/>
                </a:srgbClr>
              </a:gs>
              <a:gs pos="100000">
                <a:srgbClr val="E614BE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50" dirty="0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3A88EB79-5E68-43F6-A67D-7A9DB1AA6C60}"/>
              </a:ext>
            </a:extLst>
          </p:cNvPr>
          <p:cNvSpPr txBox="1"/>
          <p:nvPr/>
        </p:nvSpPr>
        <p:spPr>
          <a:xfrm>
            <a:off x="76200" y="38576"/>
            <a:ext cx="1854556" cy="189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1300</a:t>
            </a:r>
          </a:p>
          <a:p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สุ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พ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ร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ร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ณ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บุ</a:t>
            </a:r>
            <a:r>
              <a:rPr lang="en-US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</a:t>
            </a:r>
            <a:r>
              <a:rPr lang="th-TH" sz="2276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รี</a:t>
            </a:r>
          </a:p>
          <a:p>
            <a:endParaRPr lang="en-US" sz="1950" b="1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  <a:p>
            <a:r>
              <a:rPr lang="en-US" sz="1138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O N E   H O M E</a:t>
            </a:r>
          </a:p>
          <a:p>
            <a:r>
              <a:rPr lang="en-US" sz="1138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S U P H A N B U R </a:t>
            </a:r>
            <a:r>
              <a:rPr lang="en-US" sz="1463" b="1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</a:t>
            </a:r>
            <a:endParaRPr lang="th-TH" sz="1463" b="1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cxnSp>
        <p:nvCxnSpPr>
          <p:cNvPr id="48" name="ตัวเชื่อมต่อตรง 47">
            <a:extLst>
              <a:ext uri="{FF2B5EF4-FFF2-40B4-BE49-F238E27FC236}">
                <a16:creationId xmlns:a16="http://schemas.microsoft.com/office/drawing/2014/main" id="{72D1040E-7294-4FB3-BB99-12A536CA9235}"/>
              </a:ext>
            </a:extLst>
          </p:cNvPr>
          <p:cNvCxnSpPr>
            <a:cxnSpLocks/>
          </p:cNvCxnSpPr>
          <p:nvPr/>
        </p:nvCxnSpPr>
        <p:spPr>
          <a:xfrm>
            <a:off x="76200" y="2038418"/>
            <a:ext cx="13024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B692C4A4-BC50-4D99-808D-C7EE051A3E08}"/>
              </a:ext>
            </a:extLst>
          </p:cNvPr>
          <p:cNvSpPr txBox="1"/>
          <p:nvPr/>
        </p:nvSpPr>
        <p:spPr>
          <a:xfrm>
            <a:off x="455643" y="3546035"/>
            <a:ext cx="2344251" cy="1468031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แยกตามกลุ่มเป้าหมาย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  <a:endParaRPr lang="th-TH" sz="1600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เด็ก	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82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เยาวชน	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ผู้ใหญ่                                  5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68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ผู้สูงอายุ                               1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99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ผู้พิการ                                2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575B1384-3351-46D5-A530-A9317D5339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750" r="99875">
                        <a14:foregroundMark x1="54250" y1="40000" x2="53563" y2="4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51" b="12201"/>
          <a:stretch/>
        </p:blipFill>
        <p:spPr>
          <a:xfrm flipH="1">
            <a:off x="2207626" y="3059987"/>
            <a:ext cx="992774" cy="613262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24F396E-8102-4B19-B8C5-DFA78D5E42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59" b="99593" l="9857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0" y="4497495"/>
            <a:ext cx="899000" cy="700934"/>
          </a:xfrm>
          <a:prstGeom prst="rect">
            <a:avLst/>
          </a:prstGeom>
        </p:spPr>
      </p:pic>
      <p:pic>
        <p:nvPicPr>
          <p:cNvPr id="52" name="Picture 2" descr="C:\Users\Mai\Desktop\201410071412669161.jpg">
            <a:extLst>
              <a:ext uri="{FF2B5EF4-FFF2-40B4-BE49-F238E27FC236}">
                <a16:creationId xmlns:a16="http://schemas.microsoft.com/office/drawing/2014/main" id="{68F6AEF7-A262-4564-9C9A-A0115AFC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66" b="89390" l="6715" r="94011">
                        <a14:backgroundMark x1="31034" y1="83820" x2="31034" y2="83820"/>
                        <a14:backgroundMark x1="24138" y1="81698" x2="24138" y2="81698"/>
                        <a14:backgroundMark x1="19238" y1="82493" x2="19238" y2="82493"/>
                        <a14:backgroundMark x1="16152" y1="85411" x2="16152" y2="85411"/>
                        <a14:backgroundMark x1="11252" y1="85411" x2="11252" y2="85411"/>
                        <a14:backgroundMark x1="15789" y1="15119" x2="10163" y2="2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956666"/>
            <a:ext cx="833164" cy="7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50968920-D011-4743-838D-965A76FC2B9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33" b="82000" l="10000" r="86000">
                        <a14:foregroundMark x1="47667" y1="58333" x2="54000" y2="58667"/>
                        <a14:foregroundMark x1="40667" y1="58333" x2="47667" y2="63333"/>
                        <a14:foregroundMark x1="41000" y1="52667" x2="47667" y2="52667"/>
                        <a14:foregroundMark x1="68333" y1="59667" x2="68333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1" r="19760" b="21587"/>
          <a:stretch/>
        </p:blipFill>
        <p:spPr>
          <a:xfrm>
            <a:off x="68975" y="4556866"/>
            <a:ext cx="540625" cy="700934"/>
          </a:xfrm>
          <a:prstGeom prst="rect">
            <a:avLst/>
          </a:prstGeom>
        </p:spPr>
      </p:pic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468FA547-A324-498D-AFA3-B880D10D8735}"/>
              </a:ext>
            </a:extLst>
          </p:cNvPr>
          <p:cNvSpPr txBox="1"/>
          <p:nvPr/>
        </p:nvSpPr>
        <p:spPr>
          <a:xfrm>
            <a:off x="404779" y="5181600"/>
            <a:ext cx="2477145" cy="2818785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สภาพปัญหา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1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  <a:endParaRPr lang="th-TH" sz="1463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สิทธิ สวัสดิการ กฎหมาย               4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66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ความรุนแรงภายในครอบครัว           1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ความรุนแรงภายนอกครอบครัว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ขอทาน / ไร้ที่พึ่ง                          1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รายได้ / ความเป็นอยู่                   2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46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ค้ามนุษย์                                    - 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ความสัมพันธ์ในครอบครัว               2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ตั้งครรภ์ไม่พร้อม                            8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เหตุการณ์อุบัติใหม่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101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ปัญหาพฤติกรรม                          13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สุขภาพ / อุบัติเหตุ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sz="1625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2DB0EC0F-B2D6-4B96-9017-0131135FA396}"/>
              </a:ext>
            </a:extLst>
          </p:cNvPr>
          <p:cNvSpPr txBox="1"/>
          <p:nvPr/>
        </p:nvSpPr>
        <p:spPr>
          <a:xfrm>
            <a:off x="3505200" y="3048000"/>
            <a:ext cx="2851912" cy="2418547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950" dirty="0"/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แยกตามประเภทสาย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(กรณี)</a:t>
            </a:r>
            <a:endParaRPr lang="th-TH" sz="1463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ปัญหาใหม่ / สอบถามบริการ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029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ติดตามปัญหา (เดิม)                               81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โทรผิด                                                11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ก่อกวน                                              159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สอบถามหมายเลขโทรศัพท์                       80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และที่ตั้งหน่วยงาน / อื่นๆ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ร้องเรียน/ปรับปรุงการให้บริการ                   3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เรื่องทั่วไปและอื่นๆ                               233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โอนสายไปยังจังหวัดอื่น                          173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B154EE70-F4C2-4E60-BF3E-54A3BC340C14}"/>
              </a:ext>
            </a:extLst>
          </p:cNvPr>
          <p:cNvSpPr txBox="1"/>
          <p:nvPr/>
        </p:nvSpPr>
        <p:spPr>
          <a:xfrm>
            <a:off x="3124200" y="5639415"/>
            <a:ext cx="2619525" cy="2818785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625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แยกตามพื้นที่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</a:t>
            </a:r>
            <a:r>
              <a:rPr lang="th-TH" sz="1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  <a:endParaRPr lang="th-TH" sz="1463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อำเภอเมืองสุพรรณบุรี                     2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97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อำเภอสองพี่น้อง                            1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45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อำเภออู่ทอง                                 1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34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อำเภอบางปลาม้า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81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อำเภอศรีประจันต์                            8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อำเภอสามชุก                                 5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อำเภอดอนเจดีย์                              5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อำเภอหนองหญ้าไซ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52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อำเภอเดิมบางนางบวช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อำเภอด่านช้าง                               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103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อื่นๆ (ที่ไม่สามารถระบุอำเภอ)            6</a:t>
            </a:r>
            <a:r>
              <a:rPr lang="en-US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96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ส่วนโค้ง 58">
            <a:extLst>
              <a:ext uri="{FF2B5EF4-FFF2-40B4-BE49-F238E27FC236}">
                <a16:creationId xmlns:a16="http://schemas.microsoft.com/office/drawing/2014/main" id="{1C5A6FFB-6DE3-4F8B-AF3D-C2638FB5CD33}"/>
              </a:ext>
            </a:extLst>
          </p:cNvPr>
          <p:cNvSpPr/>
          <p:nvPr/>
        </p:nvSpPr>
        <p:spPr>
          <a:xfrm rot="16200000">
            <a:off x="5042118" y="7731934"/>
            <a:ext cx="3631763" cy="4348131"/>
          </a:xfrm>
          <a:prstGeom prst="arc">
            <a:avLst>
              <a:gd name="adj1" fmla="val 16200000"/>
              <a:gd name="adj2" fmla="val 21587820"/>
            </a:avLst>
          </a:prstGeom>
          <a:solidFill>
            <a:srgbClr val="E614B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9B470A5-1ACF-4041-918E-66B21D4BE04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534400"/>
            <a:ext cx="1108938" cy="105495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4905D6B-C8CE-4005-AF10-3FDFC1600F66}"/>
              </a:ext>
            </a:extLst>
          </p:cNvPr>
          <p:cNvSpPr txBox="1"/>
          <p:nvPr/>
        </p:nvSpPr>
        <p:spPr>
          <a:xfrm>
            <a:off x="5562600" y="9536918"/>
            <a:ext cx="110893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050" dirty="0">
                <a:solidFill>
                  <a:schemeClr val="tx2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จังหวัดสุพรรณบุรี</a:t>
            </a:r>
            <a:endParaRPr lang="en-US" sz="1050" dirty="0">
              <a:solidFill>
                <a:schemeClr val="tx2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B692C4A4-BC50-4D99-808D-C7EE051A3E08}"/>
              </a:ext>
            </a:extLst>
          </p:cNvPr>
          <p:cNvSpPr txBox="1"/>
          <p:nvPr/>
        </p:nvSpPr>
        <p:spPr>
          <a:xfrm>
            <a:off x="470770" y="8547930"/>
            <a:ext cx="1938909" cy="1242904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การส่งต่อ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พมจ.	      296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บพด.	       24     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ศคพ.                           35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อื่นๆ                              -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B692C4A4-BC50-4D99-808D-C7EE051A3E08}"/>
              </a:ext>
            </a:extLst>
          </p:cNvPr>
          <p:cNvSpPr txBox="1"/>
          <p:nvPr/>
        </p:nvSpPr>
        <p:spPr>
          <a:xfrm>
            <a:off x="2649253" y="8998181"/>
            <a:ext cx="1938909" cy="792653"/>
          </a:xfrm>
          <a:prstGeom prst="rect">
            <a:avLst/>
          </a:prstGeom>
          <a:noFill/>
          <a:ln w="28575">
            <a:solidFill>
              <a:srgbClr val="E614BE"/>
            </a:solidFill>
          </a:ln>
        </p:spPr>
        <p:txBody>
          <a:bodyPr wrap="square" rtlCol="0">
            <a:spAutoFit/>
          </a:bodyPr>
          <a:lstStyle/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25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</a:t>
            </a:r>
            <a:r>
              <a:rPr lang="th-TH" sz="1625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1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(กรณี)</a:t>
            </a:r>
            <a:endParaRPr lang="th-TH" sz="1625" b="1" u="sng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อยู่ระหว่างดำเนินการ	        98  </a:t>
            </a:r>
          </a:p>
          <a:p>
            <a:r>
              <a:rPr lang="th-TH" sz="1463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ปัญหายุติแล้ว	</a:t>
            </a:r>
            <a:r>
              <a:rPr lang="th-TH" sz="1463" b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1,669</a:t>
            </a:r>
            <a:endParaRPr lang="th-TH" sz="1463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5330182" y="2586335"/>
            <a:ext cx="168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กรณี/วัน</a:t>
            </a:r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D18D48B9-E360-4D84-B9E1-98D389CCFCF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7" b="99643" l="0" r="100000">
                        <a14:foregroundMark x1="9615" y1="36429" x2="9615" y2="36429"/>
                        <a14:foregroundMark x1="6538" y1="42857" x2="6538" y2="42857"/>
                        <a14:foregroundMark x1="10000" y1="46786" x2="10000" y2="46786"/>
                        <a14:foregroundMark x1="16154" y1="47500" x2="16154" y2="47500"/>
                        <a14:foregroundMark x1="19615" y1="47857" x2="19615" y2="47857"/>
                        <a14:foregroundMark x1="6923" y1="56786" x2="6923" y2="56786"/>
                        <a14:foregroundMark x1="14615" y1="60357" x2="14615" y2="60357"/>
                        <a14:foregroundMark x1="16923" y1="68571" x2="16923" y2="68571"/>
                        <a14:backgroundMark x1="15278" y1="12258" x2="34028" y2="12258"/>
                        <a14:backgroundMark x1="29167" y1="45806" x2="21528" y2="54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71" y="1892585"/>
            <a:ext cx="506829" cy="54581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089" y="8016264"/>
            <a:ext cx="723361" cy="49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หนังสือ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8_TF02787940_TF02787940" id="{9B3CA7D3-BD42-405C-A595-226188CAF7E5}" vid="{3B37D53C-B8A9-46C7-8436-90E21151D3DB}"/>
    </a:ext>
  </a:extLst>
</a:theme>
</file>

<file path=ppt/theme/theme2.xml><?xml version="1.0" encoding="utf-8"?>
<a:theme xmlns:a="http://schemas.openxmlformats.org/drawingml/2006/main" name="ธีมของ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4873beb7-5857-4685-be1f-d57550cc96cc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งานนำเสนอกองหนังสือสีน้ำเงิน (จอกว้าง)</Template>
  <TotalTime>0</TotalTime>
  <Words>820</Words>
  <Application>Microsoft Office PowerPoint</Application>
  <PresentationFormat>กระดาษ A4 (210x297 มม.)</PresentationFormat>
  <Paragraphs>128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Arial</vt:lpstr>
      <vt:lpstr>Century Gothic</vt:lpstr>
      <vt:lpstr>Leelawadee</vt:lpstr>
      <vt:lpstr>Leelawadee UI Semilight</vt:lpstr>
      <vt:lpstr>TH SarabunPSK</vt:lpstr>
      <vt:lpstr>หนังสือ 16x9</vt:lpstr>
      <vt:lpstr>รายงานสถิติประจำเดือน  มิถุนายน  2564 </vt:lpstr>
      <vt:lpstr>รายงานสถิติตั้งแต่เปิดศูนย์ช่วยเหลือสังคม 1300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2020-06-23T11:26:16Z</dcterms:created>
  <dcterms:modified xsi:type="dcterms:W3CDTF">2021-06-23T08:16:44Z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